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Basic"/>
      <p:regular r:id="rId12"/>
    </p:embeddedFont>
    <p:embeddedFont>
      <p:font typeface="PT Sans Narrow"/>
      <p:regular r:id="rId13"/>
      <p:bold r:id="rId14"/>
    </p:embeddedFont>
    <p:embeddedFont>
      <p:font typeface="Montserrat"/>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font" Target="fonts/PTSansNarrow-regular.fntdata"/><Relationship Id="rId12" Type="http://schemas.openxmlformats.org/officeDocument/2006/relationships/font" Target="fonts/Bas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font" Target="fonts/PTSansNarrow-bold.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c8f32c9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c8f32c9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4361cf9d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4361cf9d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
              <a:t>Teacher Script:</a:t>
            </a:r>
            <a:endParaRPr/>
          </a:p>
          <a:p>
            <a:pPr indent="0" lvl="0" marL="0" rtl="0" algn="l">
              <a:lnSpc>
                <a:spcPct val="115000"/>
              </a:lnSpc>
              <a:spcBef>
                <a:spcPts val="1400"/>
              </a:spcBef>
              <a:spcAft>
                <a:spcPts val="0"/>
              </a:spcAft>
              <a:buClr>
                <a:schemeClr val="dk1"/>
              </a:buClr>
              <a:buSzPts val="1100"/>
              <a:buFont typeface="Arial"/>
              <a:buNone/>
            </a:pPr>
            <a:r>
              <a:rPr lang="en" sz="1200">
                <a:solidFill>
                  <a:srgbClr val="191919"/>
                </a:solidFill>
                <a:latin typeface="Basic"/>
                <a:ea typeface="Basic"/>
                <a:cs typeface="Basic"/>
                <a:sym typeface="Basic"/>
              </a:rPr>
              <a:t> </a:t>
            </a:r>
            <a:r>
              <a:rPr lang="en" sz="1200">
                <a:solidFill>
                  <a:schemeClr val="dk1"/>
                </a:solidFill>
                <a:latin typeface="Basic"/>
                <a:ea typeface="Basic"/>
                <a:cs typeface="Basic"/>
                <a:sym typeface="Basic"/>
              </a:rPr>
              <a:t>“What does the word stimulus mean?” Write responses on the white board.</a:t>
            </a:r>
            <a:endParaRPr sz="1200">
              <a:solidFill>
                <a:schemeClr val="dk1"/>
              </a:solidFill>
              <a:latin typeface="Basic"/>
              <a:ea typeface="Basic"/>
              <a:cs typeface="Basic"/>
              <a:sym typeface="Basic"/>
            </a:endParaRPr>
          </a:p>
          <a:p>
            <a:pPr indent="457200" lvl="0" marL="0" rtl="0" algn="l">
              <a:lnSpc>
                <a:spcPct val="115000"/>
              </a:lnSpc>
              <a:spcBef>
                <a:spcPts val="1200"/>
              </a:spcBef>
              <a:spcAft>
                <a:spcPts val="0"/>
              </a:spcAft>
              <a:buClr>
                <a:schemeClr val="dk1"/>
              </a:buClr>
              <a:buSzPts val="1100"/>
              <a:buFont typeface="Arial"/>
              <a:buNone/>
            </a:pPr>
            <a:r>
              <a:rPr lang="en" sz="1200">
                <a:solidFill>
                  <a:schemeClr val="dk1"/>
                </a:solidFill>
                <a:latin typeface="Basic"/>
                <a:ea typeface="Basic"/>
                <a:cs typeface="Basic"/>
                <a:sym typeface="Basic"/>
              </a:rPr>
              <a:t>Answer: Stimulus is any factor or event in the environment that can provoke a response or reaction.</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“What are some examples of stimuli?”</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Answer: Sounds, temperature, taste, smell, social interactions, etc.</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“How does understanding stimuli help us better ourselves?”</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Answer:</a:t>
            </a:r>
            <a:endParaRPr sz="1200">
              <a:solidFill>
                <a:schemeClr val="dk1"/>
              </a:solidFill>
              <a:latin typeface="Basic"/>
              <a:ea typeface="Basic"/>
              <a:cs typeface="Basic"/>
              <a:sym typeface="Basic"/>
            </a:endParaRPr>
          </a:p>
          <a:p>
            <a:pPr indent="0" lvl="0" marL="68580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1. 	Increases self awareness</a:t>
            </a:r>
            <a:endParaRPr sz="1200">
              <a:solidFill>
                <a:schemeClr val="dk1"/>
              </a:solidFill>
              <a:latin typeface="Basic"/>
              <a:ea typeface="Basic"/>
              <a:cs typeface="Basic"/>
              <a:sym typeface="Basic"/>
            </a:endParaRPr>
          </a:p>
          <a:p>
            <a:pPr indent="0" lvl="0" marL="68580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2. 	Supports better self regulation</a:t>
            </a:r>
            <a:endParaRPr sz="1200">
              <a:solidFill>
                <a:schemeClr val="dk1"/>
              </a:solidFill>
              <a:latin typeface="Basic"/>
              <a:ea typeface="Basic"/>
              <a:cs typeface="Basic"/>
              <a:sym typeface="Basic"/>
            </a:endParaRPr>
          </a:p>
          <a:p>
            <a:pPr indent="0" lvl="0" marL="68580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3. 	Encourages self improvement</a:t>
            </a:r>
            <a:endParaRPr sz="1200">
              <a:solidFill>
                <a:schemeClr val="dk1"/>
              </a:solidFill>
              <a:latin typeface="Basic"/>
              <a:ea typeface="Basic"/>
              <a:cs typeface="Basic"/>
              <a:sym typeface="Basic"/>
            </a:endParaRPr>
          </a:p>
          <a:p>
            <a:pPr indent="0" lvl="0" marL="68580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4. 	Allows us to communicate more effectively</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“What are our 5 senses?”</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Answer: Hearing, Sight, Taste, Smell and Touch</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“How do your 5 senses connect to feelings and emotions?”</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Answer: All 5 senses can evoke memories that are tied to emotions therefore the smell of a baked cookie may make you feel happy while the smell of a skunk may make you feel disgusted or sick.</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“Why is it important to know how we process information through our senses?”</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Answers: enhances sensory awareness, improves cognitive functioning, helps manage sensory overload, improves communication, help us better understand ourselves and others, promotes well being</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“Is there a moment in between stimulus and our response?”</a:t>
            </a:r>
            <a:endParaRPr sz="1200">
              <a:solidFill>
                <a:schemeClr val="dk1"/>
              </a:solidFill>
              <a:latin typeface="Basic"/>
              <a:ea typeface="Basic"/>
              <a:cs typeface="Basic"/>
              <a:sym typeface="Basic"/>
            </a:endParaRPr>
          </a:p>
          <a:p>
            <a:pPr indent="0" lvl="0" marL="0" rtl="0" algn="l">
              <a:spcBef>
                <a:spcPts val="1400"/>
              </a:spcBef>
              <a:spcAft>
                <a:spcPts val="1400"/>
              </a:spcAft>
              <a:buClr>
                <a:schemeClr val="dk1"/>
              </a:buClr>
              <a:buSzPts val="1100"/>
              <a:buFont typeface="Arial"/>
              <a:buNone/>
            </a:pPr>
            <a:r>
              <a:rPr lang="en" sz="1200">
                <a:solidFill>
                  <a:schemeClr val="dk1"/>
                </a:solidFill>
                <a:latin typeface="Basic"/>
                <a:ea typeface="Basic"/>
                <a:cs typeface="Basic"/>
                <a:sym typeface="Basic"/>
              </a:rPr>
              <a:t>	Answer: Yes! This pause in the Choose Love Program is called the Choice Moment. It refers to the mental space created by responding consciously and deliberately rather than reacting automatically to external stimuli. It empowers us to use our self-awareness and self-regulation skills in managing our responses and fostering personal growth. When we use the Choice Moment we lead ourselves to making Heroic choices rather than reactive choices.</a:t>
            </a:r>
            <a:r>
              <a:rPr lang="en" sz="1200">
                <a:solidFill>
                  <a:srgbClr val="191919"/>
                </a:solidFill>
                <a:latin typeface="Basic"/>
                <a:ea typeface="Basic"/>
                <a:cs typeface="Basic"/>
                <a:sym typeface="Basic"/>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4361cf9d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4361cf9d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200">
                <a:solidFill>
                  <a:srgbClr val="191919"/>
                </a:solidFill>
                <a:latin typeface="Basic"/>
                <a:ea typeface="Basic"/>
                <a:cs typeface="Basic"/>
                <a:sym typeface="Basic"/>
              </a:rPr>
              <a:t>Teacher Script:</a:t>
            </a:r>
            <a:endParaRPr b="1" sz="1200">
              <a:solidFill>
                <a:srgbClr val="191919"/>
              </a:solidFill>
              <a:latin typeface="Basic"/>
              <a:ea typeface="Basic"/>
              <a:cs typeface="Basic"/>
              <a:sym typeface="Basic"/>
            </a:endParaRPr>
          </a:p>
          <a:p>
            <a:pPr indent="0" lvl="0" marL="0" rtl="0" algn="l">
              <a:lnSpc>
                <a:spcPct val="115000"/>
              </a:lnSpc>
              <a:spcBef>
                <a:spcPts val="1400"/>
              </a:spcBef>
              <a:spcAft>
                <a:spcPts val="0"/>
              </a:spcAft>
              <a:buClr>
                <a:schemeClr val="dk1"/>
              </a:buClr>
              <a:buSzPts val="1100"/>
              <a:buFont typeface="Arial"/>
              <a:buNone/>
            </a:pPr>
            <a:r>
              <a:rPr lang="en" sz="1200">
                <a:solidFill>
                  <a:schemeClr val="dk1"/>
                </a:solidFill>
                <a:latin typeface="Basic"/>
                <a:ea typeface="Basic"/>
                <a:cs typeface="Basic"/>
                <a:sym typeface="Basic"/>
              </a:rPr>
              <a:t>“We are going to practice different ways to maximize the time in between stimulus and response so we can react in thoughtful, healthy ways. Using the strategies below, I want you to reflect in your journals about an event I will share with you and write down, in order, the top three strategies you would use. Remember, there is no right or wrong answer, it’s what works best for you.</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Strategies:</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Take a Deep Breath</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Acknowledge Your Emotions</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Consider Consequences</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Empathize with Others</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Practice Active Listening</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Give Yourself Time</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Use Positive Self-Talk</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Visualize Your Ideal Response</a:t>
            </a:r>
            <a:endParaRPr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AutoNum type="arabicPeriod"/>
            </a:pPr>
            <a:r>
              <a:rPr lang="en" sz="1200">
                <a:solidFill>
                  <a:schemeClr val="dk1"/>
                </a:solidFill>
                <a:latin typeface="Basic"/>
                <a:ea typeface="Basic"/>
                <a:cs typeface="Basic"/>
                <a:sym typeface="Basic"/>
              </a:rPr>
              <a:t>Practice Mindfulness</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“Scenario 1: You have to give a big speech in front of the entire grade level.</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Scenario 2: You’re taking a huge test and you come to a difficult question that you don’t know how to answer.</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Scenario 3: You’re in a crowded room and someone pushes you out of their way.</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Scenario 4: You get locked out of your car or house and have no spare key and somewhere important to be in 10 minutes.”</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“Did you notice any pattern to your responses? Did you favor one strategy over another or avoid a strategy altogether?”</a:t>
            </a:r>
            <a:endParaRPr b="1" sz="1000">
              <a:solidFill>
                <a:srgbClr val="191919"/>
              </a:solidFill>
              <a:latin typeface="Basic"/>
              <a:ea typeface="Basic"/>
              <a:cs typeface="Basic"/>
              <a:sym typeface="Basic"/>
            </a:endParaRPr>
          </a:p>
          <a:p>
            <a:pPr indent="0" lvl="0" marL="0" rtl="0" algn="l">
              <a:lnSpc>
                <a:spcPct val="115000"/>
              </a:lnSpc>
              <a:spcBef>
                <a:spcPts val="1400"/>
              </a:spcBef>
              <a:spcAft>
                <a:spcPts val="1400"/>
              </a:spcAft>
              <a:buClr>
                <a:schemeClr val="dk1"/>
              </a:buClr>
              <a:buSzPts val="1100"/>
              <a:buFont typeface="Arial"/>
              <a:buNone/>
            </a:pPr>
            <a:r>
              <a:t/>
            </a:r>
            <a:endParaRPr b="1" sz="1200">
              <a:solidFill>
                <a:srgbClr val="191919"/>
              </a:solidFill>
              <a:latin typeface="Basic"/>
              <a:ea typeface="Basic"/>
              <a:cs typeface="Basic"/>
              <a:sym typeface="Bas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4bcdb5f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4bcdb5f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Script:</a:t>
            </a:r>
            <a:endParaRPr/>
          </a:p>
          <a:p>
            <a:pPr indent="0" lvl="0" marL="0" rtl="0" algn="l">
              <a:lnSpc>
                <a:spcPct val="115000"/>
              </a:lnSpc>
              <a:spcBef>
                <a:spcPts val="0"/>
              </a:spcBef>
              <a:spcAft>
                <a:spcPts val="0"/>
              </a:spcAft>
              <a:buClr>
                <a:schemeClr val="dk1"/>
              </a:buClr>
              <a:buSzPts val="1100"/>
              <a:buFont typeface="Arial"/>
              <a:buNone/>
            </a:pPr>
            <a:r>
              <a:rPr lang="en">
                <a:solidFill>
                  <a:srgbClr val="191919"/>
                </a:solidFill>
                <a:latin typeface="Basic"/>
                <a:ea typeface="Basic"/>
                <a:cs typeface="Basic"/>
                <a:sym typeface="Basic"/>
              </a:rPr>
              <a:t>“The Choice Moment is where our personal power resides! The Choice Moment is the pause in between what’s happening in our life, and our response. This pause happens in the present moment, where life is happening. It helps us to get curious about what’s happening around us and get more information. We have two choices in how we will respond. We can make a Heroic Choice, when we </a:t>
            </a:r>
            <a:r>
              <a:rPr i="1" lang="en">
                <a:solidFill>
                  <a:srgbClr val="191919"/>
                </a:solidFill>
                <a:latin typeface="Basic"/>
                <a:ea typeface="Basic"/>
                <a:cs typeface="Basic"/>
                <a:sym typeface="Basic"/>
              </a:rPr>
              <a:t>thoughtfully respond</a:t>
            </a:r>
            <a:r>
              <a:rPr lang="en">
                <a:solidFill>
                  <a:srgbClr val="191919"/>
                </a:solidFill>
                <a:latin typeface="Basic"/>
                <a:ea typeface="Basic"/>
                <a:cs typeface="Basic"/>
                <a:sym typeface="Basic"/>
              </a:rPr>
              <a:t> with courage, gratitude, forgiveness or compassion in action. The other choice is simply to react, without much thought. When we react, the fear center of our brain might take over. When this happens, we react without pausing to consider all the information at hand. Our reaction then is uninformed and could not be the best response possible. In most instances, it is a good idea to utilize the pause that occurs within the Choice Moment to consider our response. Otherwise we are reacting and the executive functioning part of our brain is not in control. By recognizing this crucial space for choice, we have the ability to respond thoughtfully, aligning our actions with our values, and being the best version of ourselves!”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4361cf9d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4361cf9d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14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4361cf9d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4361cf9d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14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drive.google.com/file/d/1djF-xieyzdLabolNPNoO2WvglR6jhPjN/view" TargetMode="External"/><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1" Type="http://schemas.openxmlformats.org/officeDocument/2006/relationships/hyperlink" Target="https://www.youtube.com/user/chooselovefoundation" TargetMode="External"/><Relationship Id="rId10" Type="http://schemas.openxmlformats.org/officeDocument/2006/relationships/image" Target="../media/image11.png"/><Relationship Id="rId13" Type="http://schemas.openxmlformats.org/officeDocument/2006/relationships/hyperlink" Target="https://www.pinterest.com/jlchooselove/" TargetMode="External"/><Relationship Id="rId12"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facebook.com/JLChooseLove/" TargetMode="External"/><Relationship Id="rId4" Type="http://schemas.openxmlformats.org/officeDocument/2006/relationships/image" Target="../media/image6.png"/><Relationship Id="rId9" Type="http://schemas.openxmlformats.org/officeDocument/2006/relationships/hyperlink" Target="https://www.instagram.com/chooselovemovement/" TargetMode="External"/><Relationship Id="rId15" Type="http://schemas.openxmlformats.org/officeDocument/2006/relationships/image" Target="../media/image3.png"/><Relationship Id="rId14" Type="http://schemas.openxmlformats.org/officeDocument/2006/relationships/image" Target="../media/image9.png"/><Relationship Id="rId17" Type="http://schemas.openxmlformats.org/officeDocument/2006/relationships/image" Target="../media/image12.jpg"/><Relationship Id="rId16" Type="http://schemas.openxmlformats.org/officeDocument/2006/relationships/image" Target="../media/image10.jpg"/><Relationship Id="rId5" Type="http://schemas.openxmlformats.org/officeDocument/2006/relationships/hyperlink" Target="https://twitter.com/ScarlettMLewis" TargetMode="External"/><Relationship Id="rId6" Type="http://schemas.openxmlformats.org/officeDocument/2006/relationships/image" Target="../media/image13.png"/><Relationship Id="rId7" Type="http://schemas.openxmlformats.org/officeDocument/2006/relationships/hyperlink" Target="https://www.linkedin.com/in/scarlett-lewis-7428a5b7/" TargetMode="External"/><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5" name="Shape 65"/>
        <p:cNvGrpSpPr/>
        <p:nvPr/>
      </p:nvGrpSpPr>
      <p:grpSpPr>
        <a:xfrm>
          <a:off x="0" y="0"/>
          <a:ext cx="0" cy="0"/>
          <a:chOff x="0" y="0"/>
          <a:chExt cx="0" cy="0"/>
        </a:xfrm>
      </p:grpSpPr>
      <p:sp>
        <p:nvSpPr>
          <p:cNvPr id="66" name="Google Shape;66;p13"/>
          <p:cNvSpPr txBox="1"/>
          <p:nvPr/>
        </p:nvSpPr>
        <p:spPr>
          <a:xfrm>
            <a:off x="1249050" y="3304275"/>
            <a:ext cx="66459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2"/>
                </a:solidFill>
              </a:rPr>
              <a:t>Grade 1</a:t>
            </a:r>
            <a:r>
              <a:rPr lang="en" sz="2800">
                <a:solidFill>
                  <a:schemeClr val="dk2"/>
                </a:solidFill>
              </a:rPr>
              <a:t>0</a:t>
            </a:r>
            <a:endParaRPr sz="2800">
              <a:solidFill>
                <a:schemeClr val="dk2"/>
              </a:solidFill>
            </a:endParaRPr>
          </a:p>
          <a:p>
            <a:pPr indent="0" lvl="0" marL="0" rtl="0" algn="ctr">
              <a:lnSpc>
                <a:spcPct val="115000"/>
              </a:lnSpc>
              <a:spcBef>
                <a:spcPts val="1200"/>
              </a:spcBef>
              <a:spcAft>
                <a:spcPts val="1200"/>
              </a:spcAft>
              <a:buNone/>
            </a:pPr>
            <a:r>
              <a:rPr b="1" lang="en" sz="2400">
                <a:solidFill>
                  <a:schemeClr val="accent3"/>
                </a:solidFill>
                <a:latin typeface="Montserrat"/>
                <a:ea typeface="Montserrat"/>
                <a:cs typeface="Montserrat"/>
                <a:sym typeface="Montserrat"/>
              </a:rPr>
              <a:t>Lesson 6: The Choice Moment</a:t>
            </a:r>
            <a:endParaRPr/>
          </a:p>
        </p:txBody>
      </p:sp>
      <p:pic>
        <p:nvPicPr>
          <p:cNvPr id="67" name="Google Shape;67;p13"/>
          <p:cNvPicPr preferRelativeResize="0"/>
          <p:nvPr/>
        </p:nvPicPr>
        <p:blipFill>
          <a:blip r:embed="rId3">
            <a:alphaModFix/>
          </a:blip>
          <a:stretch>
            <a:fillRect/>
          </a:stretch>
        </p:blipFill>
        <p:spPr>
          <a:xfrm>
            <a:off x="152400" y="152400"/>
            <a:ext cx="8839200" cy="25729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Discussion Questions</a:t>
            </a:r>
            <a:endParaRPr/>
          </a:p>
        </p:txBody>
      </p:sp>
      <p:sp>
        <p:nvSpPr>
          <p:cNvPr id="73" name="Google Shape;73;p14"/>
          <p:cNvSpPr txBox="1"/>
          <p:nvPr/>
        </p:nvSpPr>
        <p:spPr>
          <a:xfrm>
            <a:off x="311700" y="1248325"/>
            <a:ext cx="8520600" cy="3570900"/>
          </a:xfrm>
          <a:prstGeom prst="rect">
            <a:avLst/>
          </a:prstGeom>
          <a:noFill/>
          <a:ln cap="flat" cmpd="sng" w="38100">
            <a:solidFill>
              <a:srgbClr val="4DB6AC"/>
            </a:solidFill>
            <a:prstDash val="dot"/>
            <a:round/>
            <a:headEnd len="sm" w="sm" type="none"/>
            <a:tailEnd len="sm" w="sm" type="none"/>
          </a:ln>
        </p:spPr>
        <p:txBody>
          <a:bodyPr anchorCtr="0" anchor="t" bIns="91425" lIns="91425" spcFirstLastPara="1" rIns="91425" wrap="square" tIns="91425">
            <a:spAutoFit/>
          </a:bodyPr>
          <a:lstStyle/>
          <a:p>
            <a:pPr indent="-368300" lvl="0" marL="457200" rtl="0" algn="ctr">
              <a:spcBef>
                <a:spcPts val="0"/>
              </a:spcBef>
              <a:spcAft>
                <a:spcPts val="0"/>
              </a:spcAft>
              <a:buClr>
                <a:srgbClr val="4DB6AC"/>
              </a:buClr>
              <a:buSzPts val="2200"/>
              <a:buFont typeface="Montserrat"/>
              <a:buAutoNum type="arabicPeriod"/>
            </a:pPr>
            <a:r>
              <a:rPr i="1" lang="en" sz="2200">
                <a:solidFill>
                  <a:srgbClr val="4DB6AC"/>
                </a:solidFill>
                <a:latin typeface="Montserrat"/>
                <a:ea typeface="Montserrat"/>
                <a:cs typeface="Montserrat"/>
                <a:sym typeface="Montserrat"/>
              </a:rPr>
              <a:t>What does the word stimulus mean?</a:t>
            </a:r>
            <a:endParaRPr i="1" sz="2200">
              <a:solidFill>
                <a:srgbClr val="4DB6AC"/>
              </a:solidFill>
              <a:latin typeface="Montserrat"/>
              <a:ea typeface="Montserrat"/>
              <a:cs typeface="Montserrat"/>
              <a:sym typeface="Montserrat"/>
            </a:endParaRPr>
          </a:p>
          <a:p>
            <a:pPr indent="-368300" lvl="0" marL="457200" rtl="0" algn="ctr">
              <a:spcBef>
                <a:spcPts val="0"/>
              </a:spcBef>
              <a:spcAft>
                <a:spcPts val="0"/>
              </a:spcAft>
              <a:buClr>
                <a:srgbClr val="4DB6AC"/>
              </a:buClr>
              <a:buSzPts val="2200"/>
              <a:buFont typeface="Montserrat"/>
              <a:buAutoNum type="arabicPeriod"/>
            </a:pPr>
            <a:r>
              <a:rPr i="1" lang="en" sz="2200">
                <a:solidFill>
                  <a:srgbClr val="4DB6AC"/>
                </a:solidFill>
                <a:latin typeface="Montserrat"/>
                <a:ea typeface="Montserrat"/>
                <a:cs typeface="Montserrat"/>
                <a:sym typeface="Montserrat"/>
              </a:rPr>
              <a:t>What are some examples of stimuli?</a:t>
            </a:r>
            <a:endParaRPr i="1" sz="2200">
              <a:solidFill>
                <a:srgbClr val="4DB6AC"/>
              </a:solidFill>
              <a:latin typeface="Montserrat"/>
              <a:ea typeface="Montserrat"/>
              <a:cs typeface="Montserrat"/>
              <a:sym typeface="Montserrat"/>
            </a:endParaRPr>
          </a:p>
          <a:p>
            <a:pPr indent="-368300" lvl="0" marL="457200" rtl="0" algn="ctr">
              <a:spcBef>
                <a:spcPts val="0"/>
              </a:spcBef>
              <a:spcAft>
                <a:spcPts val="0"/>
              </a:spcAft>
              <a:buClr>
                <a:srgbClr val="4DB6AC"/>
              </a:buClr>
              <a:buSzPts val="2200"/>
              <a:buFont typeface="Montserrat"/>
              <a:buAutoNum type="arabicPeriod"/>
            </a:pPr>
            <a:r>
              <a:rPr i="1" lang="en" sz="2200">
                <a:solidFill>
                  <a:srgbClr val="4DB6AC"/>
                </a:solidFill>
                <a:latin typeface="Montserrat"/>
                <a:ea typeface="Montserrat"/>
                <a:cs typeface="Montserrat"/>
                <a:sym typeface="Montserrat"/>
              </a:rPr>
              <a:t>How does understanding stimuli help us better ourselves?</a:t>
            </a:r>
            <a:endParaRPr i="1" sz="2200">
              <a:solidFill>
                <a:srgbClr val="4DB6AC"/>
              </a:solidFill>
              <a:latin typeface="Montserrat"/>
              <a:ea typeface="Montserrat"/>
              <a:cs typeface="Montserrat"/>
              <a:sym typeface="Montserrat"/>
            </a:endParaRPr>
          </a:p>
          <a:p>
            <a:pPr indent="-368300" lvl="0" marL="457200" rtl="0" algn="ctr">
              <a:spcBef>
                <a:spcPts val="0"/>
              </a:spcBef>
              <a:spcAft>
                <a:spcPts val="0"/>
              </a:spcAft>
              <a:buClr>
                <a:srgbClr val="4DB6AC"/>
              </a:buClr>
              <a:buSzPts val="2200"/>
              <a:buFont typeface="Montserrat"/>
              <a:buAutoNum type="arabicPeriod"/>
            </a:pPr>
            <a:r>
              <a:rPr i="1" lang="en" sz="2200">
                <a:solidFill>
                  <a:srgbClr val="4DB6AC"/>
                </a:solidFill>
                <a:latin typeface="Montserrat"/>
                <a:ea typeface="Montserrat"/>
                <a:cs typeface="Montserrat"/>
                <a:sym typeface="Montserrat"/>
              </a:rPr>
              <a:t>How do your 5 senses connect to feelings and emotions?</a:t>
            </a:r>
            <a:endParaRPr i="1" sz="2200">
              <a:solidFill>
                <a:srgbClr val="4DB6AC"/>
              </a:solidFill>
              <a:latin typeface="Montserrat"/>
              <a:ea typeface="Montserrat"/>
              <a:cs typeface="Montserrat"/>
              <a:sym typeface="Montserrat"/>
            </a:endParaRPr>
          </a:p>
          <a:p>
            <a:pPr indent="-368300" lvl="0" marL="457200" rtl="0" algn="ctr">
              <a:spcBef>
                <a:spcPts val="0"/>
              </a:spcBef>
              <a:spcAft>
                <a:spcPts val="0"/>
              </a:spcAft>
              <a:buClr>
                <a:srgbClr val="4DB6AC"/>
              </a:buClr>
              <a:buSzPts val="2200"/>
              <a:buFont typeface="Montserrat"/>
              <a:buAutoNum type="arabicPeriod"/>
            </a:pPr>
            <a:r>
              <a:rPr i="1" lang="en" sz="2200">
                <a:solidFill>
                  <a:srgbClr val="4DB6AC"/>
                </a:solidFill>
                <a:latin typeface="Montserrat"/>
                <a:ea typeface="Montserrat"/>
                <a:cs typeface="Montserrat"/>
                <a:sym typeface="Montserrat"/>
              </a:rPr>
              <a:t>Why is it important to know how we process information through our senses?</a:t>
            </a:r>
            <a:endParaRPr i="1" sz="2200">
              <a:solidFill>
                <a:srgbClr val="4DB6AC"/>
              </a:solidFill>
              <a:latin typeface="Montserrat"/>
              <a:ea typeface="Montserrat"/>
              <a:cs typeface="Montserrat"/>
              <a:sym typeface="Montserrat"/>
            </a:endParaRPr>
          </a:p>
          <a:p>
            <a:pPr indent="-368300" lvl="0" marL="457200" rtl="0" algn="ctr">
              <a:spcBef>
                <a:spcPts val="0"/>
              </a:spcBef>
              <a:spcAft>
                <a:spcPts val="0"/>
              </a:spcAft>
              <a:buClr>
                <a:srgbClr val="4DB6AC"/>
              </a:buClr>
              <a:buSzPts val="2200"/>
              <a:buFont typeface="Montserrat"/>
              <a:buAutoNum type="arabicPeriod"/>
            </a:pPr>
            <a:r>
              <a:rPr i="1" lang="en" sz="2200">
                <a:solidFill>
                  <a:srgbClr val="4DB6AC"/>
                </a:solidFill>
                <a:latin typeface="Montserrat"/>
                <a:ea typeface="Montserrat"/>
                <a:cs typeface="Montserrat"/>
                <a:sym typeface="Montserrat"/>
              </a:rPr>
              <a:t>Is there a moment in between stimulus and our response?</a:t>
            </a:r>
            <a:endParaRPr i="1" sz="2200">
              <a:solidFill>
                <a:srgbClr val="4DB6AC"/>
              </a:solidFill>
              <a:latin typeface="Montserrat"/>
              <a:ea typeface="Montserrat"/>
              <a:cs typeface="Montserrat"/>
              <a:sym typeface="Montserrat"/>
            </a:endParaRPr>
          </a:p>
        </p:txBody>
      </p:sp>
      <p:pic>
        <p:nvPicPr>
          <p:cNvPr id="74" name="Google Shape;74;p14"/>
          <p:cNvPicPr preferRelativeResize="0"/>
          <p:nvPr/>
        </p:nvPicPr>
        <p:blipFill>
          <a:blip r:embed="rId3">
            <a:alphaModFix/>
          </a:blip>
          <a:stretch>
            <a:fillRect/>
          </a:stretch>
        </p:blipFill>
        <p:spPr>
          <a:xfrm>
            <a:off x="7244150" y="4390850"/>
            <a:ext cx="1714499" cy="573150"/>
          </a:xfrm>
          <a:prstGeom prst="rect">
            <a:avLst/>
          </a:prstGeom>
          <a:noFill/>
          <a:ln>
            <a:noFill/>
          </a:ln>
        </p:spPr>
      </p:pic>
      <p:pic>
        <p:nvPicPr>
          <p:cNvPr id="75" name="Google Shape;75;p14"/>
          <p:cNvPicPr preferRelativeResize="0"/>
          <p:nvPr/>
        </p:nvPicPr>
        <p:blipFill>
          <a:blip r:embed="rId4">
            <a:alphaModFix/>
          </a:blip>
          <a:stretch>
            <a:fillRect/>
          </a:stretch>
        </p:blipFill>
        <p:spPr>
          <a:xfrm>
            <a:off x="183700" y="204825"/>
            <a:ext cx="1283698" cy="856275"/>
          </a:xfrm>
          <a:prstGeom prst="rect">
            <a:avLst/>
          </a:prstGeom>
          <a:noFill/>
          <a:ln cap="flat" cmpd="sng" w="38100">
            <a:solidFill>
              <a:srgbClr val="4DB6AC"/>
            </a:solidFill>
            <a:prstDash val="dot"/>
            <a:round/>
            <a:headEnd len="sm" w="sm" type="none"/>
            <a:tailEnd len="sm" w="sm" type="none"/>
          </a:ln>
        </p:spPr>
      </p:pic>
      <p:pic>
        <p:nvPicPr>
          <p:cNvPr id="76" name="Google Shape;76;p14"/>
          <p:cNvPicPr preferRelativeResize="0"/>
          <p:nvPr/>
        </p:nvPicPr>
        <p:blipFill>
          <a:blip r:embed="rId4">
            <a:alphaModFix/>
          </a:blip>
          <a:stretch>
            <a:fillRect/>
          </a:stretch>
        </p:blipFill>
        <p:spPr>
          <a:xfrm>
            <a:off x="7548600" y="204825"/>
            <a:ext cx="1283698" cy="856275"/>
          </a:xfrm>
          <a:prstGeom prst="rect">
            <a:avLst/>
          </a:prstGeom>
          <a:noFill/>
          <a:ln cap="flat" cmpd="sng" w="38100">
            <a:solidFill>
              <a:srgbClr val="4DB6AC"/>
            </a:solidFill>
            <a:prstDash val="dot"/>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311700" y="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Practicing the Pause</a:t>
            </a:r>
            <a:endParaRPr/>
          </a:p>
        </p:txBody>
      </p:sp>
      <p:pic>
        <p:nvPicPr>
          <p:cNvPr id="82" name="Google Shape;82;p15"/>
          <p:cNvPicPr preferRelativeResize="0"/>
          <p:nvPr/>
        </p:nvPicPr>
        <p:blipFill>
          <a:blip r:embed="rId3">
            <a:alphaModFix/>
          </a:blip>
          <a:stretch>
            <a:fillRect/>
          </a:stretch>
        </p:blipFill>
        <p:spPr>
          <a:xfrm>
            <a:off x="7244150" y="4390850"/>
            <a:ext cx="1714499" cy="573150"/>
          </a:xfrm>
          <a:prstGeom prst="rect">
            <a:avLst/>
          </a:prstGeom>
          <a:noFill/>
          <a:ln>
            <a:noFill/>
          </a:ln>
        </p:spPr>
      </p:pic>
      <p:sp>
        <p:nvSpPr>
          <p:cNvPr id="83" name="Google Shape;83;p15"/>
          <p:cNvSpPr txBox="1"/>
          <p:nvPr/>
        </p:nvSpPr>
        <p:spPr>
          <a:xfrm>
            <a:off x="1523200" y="586400"/>
            <a:ext cx="5792700" cy="4377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rgbClr val="02B8BB"/>
                </a:solidFill>
                <a:latin typeface="Basic"/>
                <a:ea typeface="Basic"/>
                <a:cs typeface="Basic"/>
                <a:sym typeface="Basic"/>
              </a:rPr>
              <a:t>Strategies</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Take a deep breath</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Acknowledge your emotions</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Consider consequences</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Empathize with others</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Practice active listening</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Give yourself time</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Use positive self-talk</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Visualize your ideal response</a:t>
            </a:r>
            <a:endParaRPr b="1" sz="2400">
              <a:solidFill>
                <a:srgbClr val="02B8BB"/>
              </a:solidFill>
              <a:latin typeface="Basic"/>
              <a:ea typeface="Basic"/>
              <a:cs typeface="Basic"/>
              <a:sym typeface="Basic"/>
            </a:endParaRPr>
          </a:p>
          <a:p>
            <a:pPr indent="-381000" lvl="0" marL="457200" rtl="0" algn="ctr">
              <a:lnSpc>
                <a:spcPct val="115000"/>
              </a:lnSpc>
              <a:spcBef>
                <a:spcPts val="0"/>
              </a:spcBef>
              <a:spcAft>
                <a:spcPts val="0"/>
              </a:spcAft>
              <a:buClr>
                <a:srgbClr val="02B8BB"/>
              </a:buClr>
              <a:buSzPts val="2400"/>
              <a:buFont typeface="Basic"/>
              <a:buChar char="●"/>
            </a:pPr>
            <a:r>
              <a:rPr b="1" lang="en" sz="2400">
                <a:solidFill>
                  <a:srgbClr val="02B8BB"/>
                </a:solidFill>
                <a:latin typeface="Basic"/>
                <a:ea typeface="Basic"/>
                <a:cs typeface="Basic"/>
                <a:sym typeface="Basic"/>
              </a:rPr>
              <a:t>Practice mindfulness</a:t>
            </a:r>
            <a:endParaRPr b="1" sz="2400">
              <a:solidFill>
                <a:srgbClr val="02B8BB"/>
              </a:solidFill>
              <a:latin typeface="Basic"/>
              <a:ea typeface="Basic"/>
              <a:cs typeface="Basic"/>
              <a:sym typeface="Bas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311700" y="30835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Choice Moment Model</a:t>
            </a:r>
            <a:endParaRPr/>
          </a:p>
        </p:txBody>
      </p:sp>
      <p:pic>
        <p:nvPicPr>
          <p:cNvPr id="89" name="Google Shape;89;p16"/>
          <p:cNvPicPr preferRelativeResize="0"/>
          <p:nvPr/>
        </p:nvPicPr>
        <p:blipFill>
          <a:blip r:embed="rId3">
            <a:alphaModFix/>
          </a:blip>
          <a:stretch>
            <a:fillRect/>
          </a:stretch>
        </p:blipFill>
        <p:spPr>
          <a:xfrm>
            <a:off x="7244150" y="4390850"/>
            <a:ext cx="1714499" cy="573150"/>
          </a:xfrm>
          <a:prstGeom prst="rect">
            <a:avLst/>
          </a:prstGeom>
          <a:noFill/>
          <a:ln>
            <a:noFill/>
          </a:ln>
        </p:spPr>
      </p:pic>
      <p:sp>
        <p:nvSpPr>
          <p:cNvPr id="90" name="Google Shape;90;p16"/>
          <p:cNvSpPr txBox="1"/>
          <p:nvPr/>
        </p:nvSpPr>
        <p:spPr>
          <a:xfrm>
            <a:off x="2832000" y="3782800"/>
            <a:ext cx="35316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Open Sans"/>
                <a:ea typeface="Open Sans"/>
                <a:cs typeface="Open Sans"/>
                <a:sym typeface="Open Sans"/>
                <a:hlinkClick r:id="rId4"/>
              </a:rPr>
              <a:t>Choice Moment Video</a:t>
            </a:r>
            <a:endParaRPr b="1" sz="2400">
              <a:latin typeface="Open Sans"/>
              <a:ea typeface="Open Sans"/>
              <a:cs typeface="Open Sans"/>
              <a:sym typeface="Open Sans"/>
            </a:endParaRPr>
          </a:p>
        </p:txBody>
      </p:sp>
      <p:pic>
        <p:nvPicPr>
          <p:cNvPr id="91" name="Google Shape;91;p16"/>
          <p:cNvPicPr preferRelativeResize="0"/>
          <p:nvPr/>
        </p:nvPicPr>
        <p:blipFill rotWithShape="1">
          <a:blip r:embed="rId5">
            <a:alphaModFix/>
          </a:blip>
          <a:srcRect b="9064" l="5427" r="5302" t="4272"/>
          <a:stretch/>
        </p:blipFill>
        <p:spPr>
          <a:xfrm>
            <a:off x="1090875" y="937624"/>
            <a:ext cx="6962249" cy="290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Choose Love Journal Prompt</a:t>
            </a:r>
            <a:endParaRPr/>
          </a:p>
        </p:txBody>
      </p:sp>
      <p:sp>
        <p:nvSpPr>
          <p:cNvPr id="97" name="Google Shape;97;p17"/>
          <p:cNvSpPr txBox="1"/>
          <p:nvPr>
            <p:ph idx="1" type="body"/>
          </p:nvPr>
        </p:nvSpPr>
        <p:spPr>
          <a:xfrm>
            <a:off x="444825" y="1060750"/>
            <a:ext cx="8214300" cy="1397100"/>
          </a:xfrm>
          <a:prstGeom prst="rect">
            <a:avLst/>
          </a:prstGeom>
        </p:spPr>
        <p:txBody>
          <a:bodyPr anchorCtr="0" anchor="t" bIns="91425" lIns="91425" spcFirstLastPara="1" rIns="91425" wrap="square" tIns="91425">
            <a:noAutofit/>
          </a:bodyPr>
          <a:lstStyle/>
          <a:p>
            <a:pPr indent="0" lvl="0" marL="457200" rtl="0" algn="l">
              <a:lnSpc>
                <a:spcPct val="95000"/>
              </a:lnSpc>
              <a:spcBef>
                <a:spcPts val="0"/>
              </a:spcBef>
              <a:spcAft>
                <a:spcPts val="0"/>
              </a:spcAft>
              <a:buSzPts val="935"/>
              <a:buNone/>
            </a:pPr>
            <a:r>
              <a:rPr b="1" lang="en" sz="2000">
                <a:solidFill>
                  <a:srgbClr val="4DB6AC"/>
                </a:solidFill>
                <a:latin typeface="Arial"/>
                <a:ea typeface="Arial"/>
                <a:cs typeface="Arial"/>
                <a:sym typeface="Arial"/>
              </a:rPr>
              <a:t>“The greatest revolution of our generation is the </a:t>
            </a:r>
            <a:r>
              <a:rPr b="1" lang="en" sz="2000">
                <a:solidFill>
                  <a:srgbClr val="4DB6AC"/>
                </a:solidFill>
                <a:latin typeface="Arial"/>
                <a:ea typeface="Arial"/>
                <a:cs typeface="Arial"/>
                <a:sym typeface="Arial"/>
              </a:rPr>
              <a:t>discovery</a:t>
            </a:r>
            <a:r>
              <a:rPr b="1" lang="en" sz="2000">
                <a:solidFill>
                  <a:srgbClr val="4DB6AC"/>
                </a:solidFill>
                <a:latin typeface="Arial"/>
                <a:ea typeface="Arial"/>
                <a:cs typeface="Arial"/>
                <a:sym typeface="Arial"/>
              </a:rPr>
              <a:t> that human beings, by changing the </a:t>
            </a:r>
            <a:r>
              <a:rPr b="1" lang="en" sz="2000">
                <a:solidFill>
                  <a:srgbClr val="4DB6AC"/>
                </a:solidFill>
                <a:latin typeface="Arial"/>
                <a:ea typeface="Arial"/>
                <a:cs typeface="Arial"/>
                <a:sym typeface="Arial"/>
              </a:rPr>
              <a:t>inner</a:t>
            </a:r>
            <a:r>
              <a:rPr b="1" lang="en" sz="2000">
                <a:solidFill>
                  <a:srgbClr val="4DB6AC"/>
                </a:solidFill>
                <a:latin typeface="Arial"/>
                <a:ea typeface="Arial"/>
                <a:cs typeface="Arial"/>
                <a:sym typeface="Arial"/>
              </a:rPr>
              <a:t> </a:t>
            </a:r>
            <a:r>
              <a:rPr b="1" lang="en" sz="2000">
                <a:solidFill>
                  <a:srgbClr val="4DB6AC"/>
                </a:solidFill>
                <a:latin typeface="Arial"/>
                <a:ea typeface="Arial"/>
                <a:cs typeface="Arial"/>
                <a:sym typeface="Arial"/>
              </a:rPr>
              <a:t>attitudes</a:t>
            </a:r>
            <a:r>
              <a:rPr b="1" lang="en" sz="2000">
                <a:solidFill>
                  <a:srgbClr val="4DB6AC"/>
                </a:solidFill>
                <a:latin typeface="Arial"/>
                <a:ea typeface="Arial"/>
                <a:cs typeface="Arial"/>
                <a:sym typeface="Arial"/>
              </a:rPr>
              <a:t> of their minds, can change the outer aspects of their lives.” - William James</a:t>
            </a:r>
            <a:endParaRPr b="1" sz="2000">
              <a:solidFill>
                <a:srgbClr val="4DB6AC"/>
              </a:solidFill>
              <a:latin typeface="Arial"/>
              <a:ea typeface="Arial"/>
              <a:cs typeface="Arial"/>
              <a:sym typeface="Arial"/>
            </a:endParaRPr>
          </a:p>
          <a:p>
            <a:pPr indent="0" lvl="0" marL="457200" rtl="0" algn="l">
              <a:lnSpc>
                <a:spcPct val="95000"/>
              </a:lnSpc>
              <a:spcBef>
                <a:spcPts val="1200"/>
              </a:spcBef>
              <a:spcAft>
                <a:spcPts val="1200"/>
              </a:spcAft>
              <a:buSzPts val="935"/>
              <a:buNone/>
            </a:pPr>
            <a:r>
              <a:rPr b="1" lang="en" sz="2000">
                <a:solidFill>
                  <a:srgbClr val="4DB6AC"/>
                </a:solidFill>
                <a:latin typeface="Arial"/>
                <a:ea typeface="Arial"/>
                <a:cs typeface="Arial"/>
                <a:sym typeface="Arial"/>
              </a:rPr>
              <a:t>How can you use your new </a:t>
            </a:r>
            <a:r>
              <a:rPr b="1" lang="en" sz="2000">
                <a:solidFill>
                  <a:srgbClr val="4DB6AC"/>
                </a:solidFill>
                <a:latin typeface="Arial"/>
                <a:ea typeface="Arial"/>
                <a:cs typeface="Arial"/>
                <a:sym typeface="Arial"/>
              </a:rPr>
              <a:t>knowledge</a:t>
            </a:r>
            <a:r>
              <a:rPr b="1" lang="en" sz="2000">
                <a:solidFill>
                  <a:srgbClr val="4DB6AC"/>
                </a:solidFill>
                <a:latin typeface="Arial"/>
                <a:ea typeface="Arial"/>
                <a:cs typeface="Arial"/>
                <a:sym typeface="Arial"/>
              </a:rPr>
              <a:t> of the Choice Moment to impact your life?</a:t>
            </a:r>
            <a:endParaRPr b="1" sz="2000">
              <a:solidFill>
                <a:srgbClr val="4DB6AC"/>
              </a:solidFill>
              <a:latin typeface="Arial"/>
              <a:ea typeface="Arial"/>
              <a:cs typeface="Arial"/>
              <a:sym typeface="Arial"/>
            </a:endParaRPr>
          </a:p>
        </p:txBody>
      </p:sp>
      <p:pic>
        <p:nvPicPr>
          <p:cNvPr id="98" name="Google Shape;98;p17"/>
          <p:cNvPicPr preferRelativeResize="0"/>
          <p:nvPr/>
        </p:nvPicPr>
        <p:blipFill>
          <a:blip r:embed="rId3">
            <a:alphaModFix/>
          </a:blip>
          <a:stretch>
            <a:fillRect/>
          </a:stretch>
        </p:blipFill>
        <p:spPr>
          <a:xfrm>
            <a:off x="7244150" y="4390850"/>
            <a:ext cx="1714499" cy="573150"/>
          </a:xfrm>
          <a:prstGeom prst="rect">
            <a:avLst/>
          </a:prstGeom>
          <a:noFill/>
          <a:ln>
            <a:noFill/>
          </a:ln>
        </p:spPr>
      </p:pic>
      <p:pic>
        <p:nvPicPr>
          <p:cNvPr id="99" name="Google Shape;99;p17"/>
          <p:cNvPicPr preferRelativeResize="0"/>
          <p:nvPr/>
        </p:nvPicPr>
        <p:blipFill>
          <a:blip r:embed="rId4">
            <a:alphaModFix/>
          </a:blip>
          <a:stretch>
            <a:fillRect/>
          </a:stretch>
        </p:blipFill>
        <p:spPr>
          <a:xfrm>
            <a:off x="3991659" y="3258300"/>
            <a:ext cx="1160674" cy="1793950"/>
          </a:xfrm>
          <a:prstGeom prst="rect">
            <a:avLst/>
          </a:prstGeom>
          <a:noFill/>
          <a:ln cap="flat" cmpd="sng" w="38100">
            <a:solidFill>
              <a:srgbClr val="02B8BB"/>
            </a:solidFill>
            <a:prstDash val="dot"/>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Lessons to Life</a:t>
            </a:r>
            <a:endParaRPr/>
          </a:p>
        </p:txBody>
      </p:sp>
      <p:sp>
        <p:nvSpPr>
          <p:cNvPr id="105" name="Google Shape;105;p18"/>
          <p:cNvSpPr txBox="1"/>
          <p:nvPr>
            <p:ph idx="1" type="body"/>
          </p:nvPr>
        </p:nvSpPr>
        <p:spPr>
          <a:xfrm>
            <a:off x="378675" y="1152425"/>
            <a:ext cx="8520600" cy="2134500"/>
          </a:xfrm>
          <a:prstGeom prst="rect">
            <a:avLst/>
          </a:prstGeom>
          <a:ln cap="flat" cmpd="sng" w="38100">
            <a:solidFill>
              <a:srgbClr val="4DB6AC"/>
            </a:solidFill>
            <a:prstDash val="dot"/>
            <a:round/>
            <a:headEnd len="sm" w="sm" type="none"/>
            <a:tailEnd len="sm" w="sm" type="none"/>
          </a:ln>
        </p:spPr>
        <p:txBody>
          <a:bodyPr anchorCtr="0" anchor="t" bIns="91425" lIns="91425" spcFirstLastPara="1" rIns="91425" wrap="square" tIns="91425">
            <a:normAutofit/>
          </a:bodyPr>
          <a:lstStyle/>
          <a:p>
            <a:pPr indent="-355600" lvl="0" marL="457200" rtl="0" algn="l">
              <a:lnSpc>
                <a:spcPct val="95000"/>
              </a:lnSpc>
              <a:spcBef>
                <a:spcPts val="1400"/>
              </a:spcBef>
              <a:spcAft>
                <a:spcPts val="0"/>
              </a:spcAft>
              <a:buClr>
                <a:srgbClr val="4DB6AC"/>
              </a:buClr>
              <a:buSzPts val="2000"/>
              <a:buFont typeface="Basic"/>
              <a:buChar char="●"/>
            </a:pPr>
            <a:r>
              <a:rPr i="1" lang="en" sz="2000">
                <a:solidFill>
                  <a:srgbClr val="4DB6AC"/>
                </a:solidFill>
                <a:latin typeface="Basic"/>
                <a:ea typeface="Basic"/>
                <a:cs typeface="Basic"/>
                <a:sym typeface="Basic"/>
              </a:rPr>
              <a:t>How does engaging in the Choice Moment contribute to </a:t>
            </a:r>
            <a:r>
              <a:rPr i="1" lang="en" sz="2000">
                <a:solidFill>
                  <a:srgbClr val="4DB6AC"/>
                </a:solidFill>
                <a:latin typeface="Basic"/>
                <a:ea typeface="Basic"/>
                <a:cs typeface="Basic"/>
                <a:sym typeface="Basic"/>
              </a:rPr>
              <a:t>personal growth, self-esteem and overall well-being?</a:t>
            </a:r>
            <a:endParaRPr i="1" sz="2000">
              <a:solidFill>
                <a:srgbClr val="4DB6AC"/>
              </a:solidFill>
              <a:latin typeface="Basic"/>
              <a:ea typeface="Basic"/>
              <a:cs typeface="Basic"/>
              <a:sym typeface="Basic"/>
            </a:endParaRPr>
          </a:p>
          <a:p>
            <a:pPr indent="-355600" lvl="0" marL="457200" rtl="0" algn="l">
              <a:lnSpc>
                <a:spcPct val="95000"/>
              </a:lnSpc>
              <a:spcBef>
                <a:spcPts val="1400"/>
              </a:spcBef>
              <a:spcAft>
                <a:spcPts val="1000"/>
              </a:spcAft>
              <a:buClr>
                <a:srgbClr val="4DB6AC"/>
              </a:buClr>
              <a:buSzPts val="2000"/>
              <a:buFont typeface="Basic"/>
              <a:buChar char="●"/>
            </a:pPr>
            <a:r>
              <a:rPr i="1" lang="en" sz="2000">
                <a:solidFill>
                  <a:srgbClr val="4DB6AC"/>
                </a:solidFill>
                <a:latin typeface="Basic"/>
                <a:ea typeface="Basic"/>
                <a:cs typeface="Basic"/>
                <a:sym typeface="Basic"/>
              </a:rPr>
              <a:t>Look at the Choice Moment Model below. Where do you see the Choice Moment on the Choice Moment Model? Why do you think it’s placed there?</a:t>
            </a:r>
            <a:endParaRPr i="1" sz="2000">
              <a:solidFill>
                <a:srgbClr val="4DB6AC"/>
              </a:solidFill>
              <a:latin typeface="Basic"/>
              <a:ea typeface="Basic"/>
              <a:cs typeface="Basic"/>
              <a:sym typeface="Basic"/>
            </a:endParaRPr>
          </a:p>
        </p:txBody>
      </p:sp>
      <p:grpSp>
        <p:nvGrpSpPr>
          <p:cNvPr id="106" name="Google Shape;106;p18"/>
          <p:cNvGrpSpPr/>
          <p:nvPr/>
        </p:nvGrpSpPr>
        <p:grpSpPr>
          <a:xfrm>
            <a:off x="5" y="4707222"/>
            <a:ext cx="3016602" cy="317944"/>
            <a:chOff x="153425" y="4278150"/>
            <a:chExt cx="4411527" cy="959975"/>
          </a:xfrm>
        </p:grpSpPr>
        <p:sp>
          <p:nvSpPr>
            <p:cNvPr id="107" name="Google Shape;107;p18"/>
            <p:cNvSpPr txBox="1"/>
            <p:nvPr/>
          </p:nvSpPr>
          <p:spPr>
            <a:xfrm>
              <a:off x="153425" y="4573925"/>
              <a:ext cx="3555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rgbClr val="02B8BB"/>
                </a:solidFill>
                <a:latin typeface="Basic"/>
                <a:ea typeface="Basic"/>
                <a:cs typeface="Basic"/>
                <a:sym typeface="Basic"/>
              </a:endParaRPr>
            </a:p>
          </p:txBody>
        </p:sp>
        <p:pic>
          <p:nvPicPr>
            <p:cNvPr id="108" name="Google Shape;108;p18">
              <a:hlinkClick r:id="rId3"/>
            </p:cNvPr>
            <p:cNvPicPr preferRelativeResize="0"/>
            <p:nvPr/>
          </p:nvPicPr>
          <p:blipFill>
            <a:blip r:embed="rId4">
              <a:alphaModFix/>
            </a:blip>
            <a:stretch>
              <a:fillRect/>
            </a:stretch>
          </p:blipFill>
          <p:spPr>
            <a:xfrm>
              <a:off x="508925" y="4323675"/>
              <a:ext cx="573150" cy="573150"/>
            </a:xfrm>
            <a:prstGeom prst="rect">
              <a:avLst/>
            </a:prstGeom>
            <a:noFill/>
            <a:ln>
              <a:noFill/>
            </a:ln>
          </p:spPr>
        </p:pic>
        <p:pic>
          <p:nvPicPr>
            <p:cNvPr id="109" name="Google Shape;109;p18">
              <a:hlinkClick r:id="rId5"/>
            </p:cNvPr>
            <p:cNvPicPr preferRelativeResize="0"/>
            <p:nvPr/>
          </p:nvPicPr>
          <p:blipFill rotWithShape="1">
            <a:blip r:embed="rId6">
              <a:alphaModFix/>
            </a:blip>
            <a:srcRect b="0" l="21875" r="21875" t="0"/>
            <a:stretch/>
          </p:blipFill>
          <p:spPr>
            <a:xfrm>
              <a:off x="1149075" y="4323675"/>
              <a:ext cx="573152" cy="573151"/>
            </a:xfrm>
            <a:prstGeom prst="rect">
              <a:avLst/>
            </a:prstGeom>
            <a:noFill/>
            <a:ln>
              <a:noFill/>
            </a:ln>
          </p:spPr>
        </p:pic>
        <p:pic>
          <p:nvPicPr>
            <p:cNvPr id="110" name="Google Shape;110;p18">
              <a:hlinkClick r:id="rId7"/>
            </p:cNvPr>
            <p:cNvPicPr preferRelativeResize="0"/>
            <p:nvPr/>
          </p:nvPicPr>
          <p:blipFill rotWithShape="1">
            <a:blip r:embed="rId8">
              <a:alphaModFix/>
            </a:blip>
            <a:srcRect b="0" l="0" r="0" t="0"/>
            <a:stretch/>
          </p:blipFill>
          <p:spPr>
            <a:xfrm>
              <a:off x="2434975" y="4278150"/>
              <a:ext cx="664200" cy="664200"/>
            </a:xfrm>
            <a:prstGeom prst="rect">
              <a:avLst/>
            </a:prstGeom>
            <a:noFill/>
            <a:ln>
              <a:noFill/>
            </a:ln>
          </p:spPr>
        </p:pic>
        <p:pic>
          <p:nvPicPr>
            <p:cNvPr id="111" name="Google Shape;111;p18">
              <a:hlinkClick r:id="rId9"/>
            </p:cNvPr>
            <p:cNvPicPr preferRelativeResize="0"/>
            <p:nvPr/>
          </p:nvPicPr>
          <p:blipFill rotWithShape="1">
            <a:blip r:embed="rId10">
              <a:alphaModFix/>
            </a:blip>
            <a:srcRect b="0" l="0" r="0" t="0"/>
            <a:stretch/>
          </p:blipFill>
          <p:spPr>
            <a:xfrm>
              <a:off x="1792013" y="4323675"/>
              <a:ext cx="573150" cy="573150"/>
            </a:xfrm>
            <a:prstGeom prst="rect">
              <a:avLst/>
            </a:prstGeom>
            <a:noFill/>
            <a:ln>
              <a:noFill/>
            </a:ln>
          </p:spPr>
        </p:pic>
        <p:pic>
          <p:nvPicPr>
            <p:cNvPr id="112" name="Google Shape;112;p18">
              <a:hlinkClick r:id="rId11"/>
            </p:cNvPr>
            <p:cNvPicPr preferRelativeResize="0"/>
            <p:nvPr/>
          </p:nvPicPr>
          <p:blipFill rotWithShape="1">
            <a:blip r:embed="rId12">
              <a:alphaModFix/>
            </a:blip>
            <a:srcRect b="13925" l="0" r="0" t="14512"/>
            <a:stretch/>
          </p:blipFill>
          <p:spPr>
            <a:xfrm>
              <a:off x="3811920" y="4340787"/>
              <a:ext cx="753032" cy="538875"/>
            </a:xfrm>
            <a:prstGeom prst="rect">
              <a:avLst/>
            </a:prstGeom>
            <a:noFill/>
            <a:ln>
              <a:noFill/>
            </a:ln>
          </p:spPr>
        </p:pic>
        <p:pic>
          <p:nvPicPr>
            <p:cNvPr id="113" name="Google Shape;113;p18">
              <a:hlinkClick r:id="rId13"/>
            </p:cNvPr>
            <p:cNvPicPr preferRelativeResize="0"/>
            <p:nvPr/>
          </p:nvPicPr>
          <p:blipFill rotWithShape="1">
            <a:blip r:embed="rId14">
              <a:alphaModFix/>
            </a:blip>
            <a:srcRect b="0" l="0" r="0" t="0"/>
            <a:stretch/>
          </p:blipFill>
          <p:spPr>
            <a:xfrm>
              <a:off x="3168975" y="4323662"/>
              <a:ext cx="573150" cy="573150"/>
            </a:xfrm>
            <a:prstGeom prst="rect">
              <a:avLst/>
            </a:prstGeom>
            <a:noFill/>
            <a:ln>
              <a:noFill/>
            </a:ln>
          </p:spPr>
        </p:pic>
      </p:grpSp>
      <p:pic>
        <p:nvPicPr>
          <p:cNvPr id="114" name="Google Shape;114;p18"/>
          <p:cNvPicPr preferRelativeResize="0"/>
          <p:nvPr/>
        </p:nvPicPr>
        <p:blipFill>
          <a:blip r:embed="rId15">
            <a:alphaModFix/>
          </a:blip>
          <a:stretch>
            <a:fillRect/>
          </a:stretch>
        </p:blipFill>
        <p:spPr>
          <a:xfrm>
            <a:off x="7244150" y="4390850"/>
            <a:ext cx="1714499" cy="573150"/>
          </a:xfrm>
          <a:prstGeom prst="rect">
            <a:avLst/>
          </a:prstGeom>
          <a:noFill/>
          <a:ln>
            <a:noFill/>
          </a:ln>
        </p:spPr>
      </p:pic>
      <p:pic>
        <p:nvPicPr>
          <p:cNvPr id="115" name="Google Shape;115;p18"/>
          <p:cNvPicPr preferRelativeResize="0"/>
          <p:nvPr/>
        </p:nvPicPr>
        <p:blipFill>
          <a:blip r:embed="rId16">
            <a:alphaModFix/>
          </a:blip>
          <a:stretch>
            <a:fillRect/>
          </a:stretch>
        </p:blipFill>
        <p:spPr>
          <a:xfrm>
            <a:off x="8110825" y="286674"/>
            <a:ext cx="721470" cy="707400"/>
          </a:xfrm>
          <a:prstGeom prst="rect">
            <a:avLst/>
          </a:prstGeom>
          <a:noFill/>
          <a:ln>
            <a:noFill/>
          </a:ln>
        </p:spPr>
      </p:pic>
      <p:pic>
        <p:nvPicPr>
          <p:cNvPr id="116" name="Google Shape;116;p18"/>
          <p:cNvPicPr preferRelativeResize="0"/>
          <p:nvPr/>
        </p:nvPicPr>
        <p:blipFill>
          <a:blip r:embed="rId16">
            <a:alphaModFix/>
          </a:blip>
          <a:stretch>
            <a:fillRect/>
          </a:stretch>
        </p:blipFill>
        <p:spPr>
          <a:xfrm>
            <a:off x="378675" y="286675"/>
            <a:ext cx="721457" cy="707400"/>
          </a:xfrm>
          <a:prstGeom prst="rect">
            <a:avLst/>
          </a:prstGeom>
          <a:noFill/>
          <a:ln>
            <a:noFill/>
          </a:ln>
        </p:spPr>
      </p:pic>
      <p:pic>
        <p:nvPicPr>
          <p:cNvPr id="117" name="Google Shape;117;p18"/>
          <p:cNvPicPr preferRelativeResize="0"/>
          <p:nvPr/>
        </p:nvPicPr>
        <p:blipFill rotWithShape="1">
          <a:blip r:embed="rId17">
            <a:alphaModFix/>
          </a:blip>
          <a:srcRect b="50000" l="0" r="0" t="0"/>
          <a:stretch/>
        </p:blipFill>
        <p:spPr>
          <a:xfrm>
            <a:off x="3283200" y="3386325"/>
            <a:ext cx="3694338" cy="1577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